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628F-2AD5-4206-90FD-B6B2BFDEF5E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55DB-AD0C-4B3F-AFFC-1DF020499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628F-2AD5-4206-90FD-B6B2BFDEF5E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55DB-AD0C-4B3F-AFFC-1DF020499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628F-2AD5-4206-90FD-B6B2BFDEF5E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55DB-AD0C-4B3F-AFFC-1DF020499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628F-2AD5-4206-90FD-B6B2BFDEF5E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55DB-AD0C-4B3F-AFFC-1DF020499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628F-2AD5-4206-90FD-B6B2BFDEF5E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55DB-AD0C-4B3F-AFFC-1DF020499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628F-2AD5-4206-90FD-B6B2BFDEF5E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55DB-AD0C-4B3F-AFFC-1DF020499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628F-2AD5-4206-90FD-B6B2BFDEF5E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55DB-AD0C-4B3F-AFFC-1DF020499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628F-2AD5-4206-90FD-B6B2BFDEF5E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55DB-AD0C-4B3F-AFFC-1DF020499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628F-2AD5-4206-90FD-B6B2BFDEF5E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55DB-AD0C-4B3F-AFFC-1DF020499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628F-2AD5-4206-90FD-B6B2BFDEF5E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55DB-AD0C-4B3F-AFFC-1DF020499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628F-2AD5-4206-90FD-B6B2BFDEF5E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55DB-AD0C-4B3F-AFFC-1DF020499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9628F-2AD5-4206-90FD-B6B2BFDEF5E0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055DB-AD0C-4B3F-AFFC-1DF020499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8382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Perbedaan</a:t>
            </a:r>
            <a:r>
              <a:rPr lang="en-US" sz="2000" dirty="0" smtClean="0"/>
              <a:t> SK KMA No.076/KMA/SK/VI/2009 </a:t>
            </a:r>
            <a:r>
              <a:rPr lang="en-US" sz="2000" dirty="0" err="1" smtClean="0"/>
              <a:t>jo</a:t>
            </a:r>
            <a:r>
              <a:rPr lang="en-US" sz="2000" dirty="0" smtClean="0"/>
              <a:t>. SK KMA No.216/KMA/SK/XII/2011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PERMA NO.09 TAHUN 2016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696200" cy="47244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838200"/>
          <a:ext cx="8229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5846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No.076/KMA/SK/VI/2009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No.216/KMA/SK/XII/2011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PERMA NO.09 TAHUN 2016</a:t>
                      </a:r>
                      <a:endParaRPr lang="en-US" dirty="0"/>
                    </a:p>
                  </a:txBody>
                  <a:tcPr/>
                </a:tc>
              </a:tr>
              <a:tr h="10163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Pengaduan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laporan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mengandung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informasi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indikasi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terjadinya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penyalahgunaaan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wewenang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penyimpangan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pelanggaran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perilaku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dilakukan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oleh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aparat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dirty="0" smtClean="0"/>
                        <a:t>, yang </a:t>
                      </a:r>
                      <a:r>
                        <a:rPr lang="en-US" dirty="0" err="1" smtClean="0"/>
                        <a:t>berasal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masyarakat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anggota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instansi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peradilan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instansi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pengadilan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maupun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media </a:t>
                      </a:r>
                      <a:r>
                        <a:rPr lang="en-US" baseline="0" dirty="0" err="1" smtClean="0"/>
                        <a:t>massa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sumber-sumber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informasi</a:t>
                      </a:r>
                      <a:r>
                        <a:rPr lang="en-US" baseline="0" dirty="0" smtClean="0"/>
                        <a:t> lain yang </a:t>
                      </a:r>
                      <a:r>
                        <a:rPr lang="en-US" baseline="0" dirty="0" err="1" smtClean="0"/>
                        <a:t>relevan</a:t>
                      </a:r>
                      <a:r>
                        <a:rPr lang="en-US" baseline="0" dirty="0" smtClean="0"/>
                        <a:t>.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Pengaduan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penyampaian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informasi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oleh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Pelapor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Pengawasan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Mahkamah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Agung</a:t>
                      </a:r>
                      <a:r>
                        <a:rPr lang="en-US" baseline="0" dirty="0" smtClean="0"/>
                        <a:t> R.I. </a:t>
                      </a:r>
                      <a:r>
                        <a:rPr lang="en-US" baseline="0" dirty="0" err="1" smtClean="0"/>
                        <a:t>tentang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penyalahgunaan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wewenang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pelanggaran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peraturan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perundang-undangan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pelanggaran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kode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etik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pedoman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perilaku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yang </a:t>
                      </a:r>
                      <a:r>
                        <a:rPr lang="en-US" baseline="0" dirty="0" err="1" smtClean="0"/>
                        <a:t>dilakukan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oleh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Aparatur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Mahkamah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Agung</a:t>
                      </a:r>
                      <a:r>
                        <a:rPr lang="en-US" baseline="0" dirty="0" smtClean="0"/>
                        <a:t> R.I.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peradilan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berada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bawahnya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maksud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ditindaklanjuti</a:t>
                      </a:r>
                      <a:r>
                        <a:rPr lang="en-US" baseline="0" dirty="0" smtClean="0"/>
                        <a:t>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Pengaduan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adalah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laporan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mengandung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informasi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atau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indikasi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terjadinya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Pelanggaran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terhadap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Kode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Etik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Pedoman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Perilaku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Hakim,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Pelanggaran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terhadap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Kode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etik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Pedoman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Perilaku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Panitera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Jurusita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Pelanggaran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terhadap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Kode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etik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Pedoman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Perilaku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pegawai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Aparatur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Sipil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Negara,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Pelanggaran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Hukum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Acara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Pelanggaran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terhadap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Disiplin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PNS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peraturan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disiplin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militer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maladministrasi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pelayanan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publik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pelanggaran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pengelolaan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Keuangan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Barang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Milik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Negara.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0"/>
          <a:ext cx="8686800" cy="6243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734734"/>
                <a:gridCol w="3056466"/>
              </a:tblGrid>
              <a:tr h="6658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No.076/KMA/SK/VI/2009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No.216/KMA/SK/XII/2011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PERMA NO.09 TAHUN 2016</a:t>
                      </a:r>
                      <a:endParaRPr lang="en-US" sz="1200" dirty="0"/>
                    </a:p>
                  </a:txBody>
                  <a:tcPr/>
                </a:tc>
              </a:tr>
              <a:tr h="52319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hal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terlapor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terperiksa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adalah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pimpinan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MARI,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Rapat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Pimpinan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MARI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membentuk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Tim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Khusus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Pemeriksa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diketuai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oleh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salah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satu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WKMA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dengan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2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Muda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Anggota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Tim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Kepala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Inspektur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Wilayah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pada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bertindak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Sekretaris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aseline="0" dirty="0" err="1" smtClean="0"/>
                        <a:t>Tidak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mengatur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penanganan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pelaporan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terhadap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Pimpinan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Mahkamah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Agung,secara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spesifik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hanya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mengatur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secara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umum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pelanggaran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hukum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acara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Etik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Pedoman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Perilaku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yang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terlapornya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Ketua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Mahkamah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Agung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d-ID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seluruh unsur Pimpinan Mahkamah Agung memeriksa Ketua Mahkamah Agung dengan dipimpin oleh salah satu Wakil Ketua Mahkamah Agung dan dibantu Kepala Badan Pengawasan selaku sekretaris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</a:rPr>
                        <a:t>Badan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</a:rPr>
                        <a:t>Pengawasan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</a:rPr>
                        <a:t>Mahkamah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</a:rPr>
                        <a:t>Agung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R.I. 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</a:rPr>
                        <a:t>dapat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</a:rPr>
                        <a:t>mendelegasikan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</a:rPr>
                        <a:t>pelaksanaan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</a:rPr>
                        <a:t>penanganan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</a:rPr>
                        <a:t>kepada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Tingkat Banding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Tingkat </a:t>
                      </a:r>
                      <a:r>
                        <a:rPr lang="en-US" sz="1200" b="1" baseline="0" dirty="0" err="1" smtClean="0">
                          <a:solidFill>
                            <a:srgbClr val="FF0000"/>
                          </a:solidFill>
                        </a:rPr>
                        <a:t>Pertama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pelanggaran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hukum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acara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Etik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Pedoman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Perilaku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yang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terlapornya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Wakil Ketua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Mahkamah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Agung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d-ID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Ketua Mahkamah Agung membentuk tim pemeriksa yang diketuai oleh Ketua/salah satu Wakil Ketua dan beranggotakan 2 (dua) orang Ketua Muda/Kamar masing-masing, dengan dibantu oleh Kepala Badan Pengawasan selaku sekretaris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pelanggaran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hukum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acara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Etik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Pedoman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Perilaku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yang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terlapornya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Ketua Muda/Kamar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Mahkamah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Agung</a:t>
                      </a:r>
                      <a:r>
                        <a:rPr lang="id-ID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Ketua Mahkamah Agung menetapkan Wakil Ketua Mahkamah Agung sebagai Ketua, dan 2 (dua) orang Ketua Muda/Kamar yang salah satu diantaranya ditunjuk sebagai ketua, dengan dibantu oleh Kepala Badan Pengawasan sebagai sekretaris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0"/>
          <a:ext cx="8686800" cy="6731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734734"/>
                <a:gridCol w="3056466"/>
              </a:tblGrid>
              <a:tr h="6658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No.076/KMA/SK/VI/2009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No.216/KMA/SK/XII/2011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PERMA NO.09 TAHUN 2016</a:t>
                      </a:r>
                      <a:endParaRPr lang="en-US" sz="1200" dirty="0"/>
                    </a:p>
                  </a:txBody>
                  <a:tcPr/>
                </a:tc>
              </a:tr>
              <a:tr h="52319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hal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terlapor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terperiksa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adalah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Hakim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Agung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Hakim Ad Hoc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pada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MARI,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Mahkamah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Agung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membentuk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Tim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Pemeriksa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diketuai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oleh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Muda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Pengawasan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dengan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2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Muda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 lain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Anggota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Tim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1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Inspektur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Wilayah 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Hakim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Tinggi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Pengawas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pada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bertindak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Sekretaris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hal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terlapor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terperiksa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adalah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Hakim 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Tingkat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Pertama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Hakim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Tingkat Banding yang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dipekerjakan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pada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MARI,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Muda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Pengawasan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memerintahkan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Kepala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MARI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untuk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membentuk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Tim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Pemeriksa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dari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MARI, yang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terdiri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dari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3 (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Tiga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Hakim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Tinggi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Pengawas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1 (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satu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dari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bertindak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Sekretaris</a:t>
                      </a:r>
                      <a:endParaRPr lang="en-US" sz="14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aseline="0" dirty="0" err="1" smtClean="0"/>
                        <a:t>Tidak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mengatur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penanganan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pelaporan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terhadap</a:t>
                      </a:r>
                      <a:r>
                        <a:rPr lang="en-US" sz="1600" baseline="0" dirty="0" smtClean="0"/>
                        <a:t>  Hakim </a:t>
                      </a:r>
                      <a:r>
                        <a:rPr lang="en-US" sz="1600" baseline="0" dirty="0" err="1" smtClean="0"/>
                        <a:t>Agung</a:t>
                      </a:r>
                      <a:r>
                        <a:rPr lang="en-US" sz="1600" baseline="0" dirty="0" smtClean="0"/>
                        <a:t>, Hakim Ad Hoc </a:t>
                      </a:r>
                      <a:r>
                        <a:rPr lang="en-US" sz="1600" baseline="0" dirty="0" err="1" smtClean="0"/>
                        <a:t>pada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MARiIdan</a:t>
                      </a:r>
                      <a:r>
                        <a:rPr lang="en-US" sz="1600" baseline="0" dirty="0" smtClean="0"/>
                        <a:t> Hakim </a:t>
                      </a:r>
                      <a:r>
                        <a:rPr lang="en-US" sz="1600" baseline="0" dirty="0" err="1" smtClean="0"/>
                        <a:t>Yustisial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pada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Mahkamah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Agung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secara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spesifik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hanya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mengatur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secara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umum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pelanggaran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hukum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acara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etik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pedoman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perilaku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yang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terlapornya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Agung</a:t>
                      </a:r>
                      <a:r>
                        <a:rPr lang="id-ID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Hakim Ad Hoc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Mahkamah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Agung</a:t>
                      </a:r>
                      <a:r>
                        <a:rPr lang="id-ID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Panitera Mahkamah Agung atau Hakim yang menduduki jabatan struktural eselon 1 dan Ketua/Kepala Pengadilan Tingkat Banding, Ketua Mahkamah Agung menetapkan 3 (tiga) orang tim pemeriksa yang diketuai oleh Ketua Muda/Kamar Pengawasan dan beranggotakan 2 (dua) orang Hakim Agung, dengan dibantu oleh Kepala Badan Pengawasan/Inspektur Wilayah Badan Pengawasan sebagai sekretaris</a:t>
                      </a:r>
                      <a:r>
                        <a:rPr lang="en-US" sz="13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pelanggaran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Etik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Pedoman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Perilaku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Hakim 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yang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terlapornya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Panitera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Muda</a:t>
                      </a:r>
                      <a:r>
                        <a:rPr lang="id-ID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Panitera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Pengganti</a:t>
                      </a:r>
                      <a:r>
                        <a:rPr lang="en-US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/Hakim </a:t>
                      </a:r>
                      <a:r>
                        <a:rPr lang="en-US" sz="13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Yustisial</a:t>
                      </a:r>
                      <a:r>
                        <a:rPr lang="id-ID" sz="13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atau hakim yang menduduki jabatan struktural eselon 2 pada Mahkamah Agung, Kepala Badan Pengawasan Mahkamah Agung menetapkan 3 (tiga) orang tim pemeriksa yang diketuai oleh seorang Inspektur Wilayah Badan Pengawasan dan beranggotakan 2 (dua) orang Hakim Tinggi Pengawas dan dibantu oleh 1 (satu) orang hakim yustisial Badan Pengawasan sebagai sekretaris</a:t>
                      </a:r>
                      <a:endParaRPr lang="en-US" sz="13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0"/>
          <a:ext cx="8686800" cy="635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734734"/>
                <a:gridCol w="3056466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 KMA No.076/KMA/SK/VI/2009</a:t>
                      </a:r>
                      <a:r>
                        <a:rPr lang="en-US"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SK KMA No.216/KMA/SK/XII/2011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PERMA NO.09 TAHUN 2016</a:t>
                      </a:r>
                      <a:endParaRPr lang="en-US" sz="1200" dirty="0"/>
                    </a:p>
                  </a:txBody>
                  <a:tcPr/>
                </a:tc>
              </a:tr>
              <a:tr h="52319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hal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terlapor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terperiksa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adalah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Pimpinan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Tingkat Banding,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Muda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Pengawasan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membentuk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Tim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Pemeriksa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terdiri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dari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3 (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tiga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Hakim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Agung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salah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satunya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bertindak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Tim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1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staf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bertindak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Sekretaris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hal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terlapor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terperiksa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adalah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Hakim Tingkat Banding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Hakim Ad Hoc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pada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Tingkat Banding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Pimpinan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Tingkat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Pertama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Hakim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 Tingkat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Pertama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Hakim Ad Hoc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pada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Tingkat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Pertama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Muda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Pengawasan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memerintahkan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Kepala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MARI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untuk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membentuk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Tim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Pemeriksa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dari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MARI, yang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terdiri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dari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3 (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Tiga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Hakim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Tinggi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Pengawas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1 (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satu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staf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bertindak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Sekretaris</a:t>
                      </a:r>
                      <a:endParaRPr lang="en-US" sz="14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aseline="0" dirty="0" err="1" smtClean="0"/>
                        <a:t>Tidak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mengatur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penanganan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pelaporan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terhadap</a:t>
                      </a:r>
                      <a:r>
                        <a:rPr lang="en-US" sz="1600" baseline="0" dirty="0" smtClean="0"/>
                        <a:t>  Hakim 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Hakim Ad Hoc </a:t>
                      </a:r>
                      <a:r>
                        <a:rPr lang="en-US" sz="1600" baseline="0" dirty="0" err="1" smtClean="0"/>
                        <a:t>Pengadilan</a:t>
                      </a:r>
                      <a:r>
                        <a:rPr lang="en-US" sz="1600" baseline="0" dirty="0" smtClean="0"/>
                        <a:t> Tingkat Banding, </a:t>
                      </a:r>
                      <a:r>
                        <a:rPr lang="en-US" sz="1600" baseline="0" dirty="0" err="1" smtClean="0"/>
                        <a:t>Pimpinan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Pengadilan</a:t>
                      </a:r>
                      <a:r>
                        <a:rPr lang="en-US" sz="1600" baseline="0" dirty="0" smtClean="0"/>
                        <a:t> Tingkat </a:t>
                      </a:r>
                      <a:r>
                        <a:rPr lang="en-US" sz="1600" baseline="0" dirty="0" err="1" smtClean="0"/>
                        <a:t>Pertama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Hakim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Hakim Ad Hoc </a:t>
                      </a:r>
                      <a:r>
                        <a:rPr lang="en-US" sz="1600" baseline="0" dirty="0" err="1" smtClean="0"/>
                        <a:t>Pengadilan</a:t>
                      </a:r>
                      <a:r>
                        <a:rPr lang="en-US" sz="1600" baseline="0" dirty="0" smtClean="0"/>
                        <a:t> Tingkat </a:t>
                      </a:r>
                      <a:r>
                        <a:rPr lang="en-US" sz="1600" baseline="0" dirty="0" err="1" smtClean="0"/>
                        <a:t>Pertama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secara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spesifik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hanya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mengatur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secara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umum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pelanggaran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hukum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acara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Etik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Pedoman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Perilaku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yang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terlapornya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Pimpinan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Pengadilan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Tingkat Banding,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Ketua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Kamar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membentuk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Tim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Pemeriksa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terdiri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3 (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tiga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Agung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salah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satunya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bertindak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ketua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dibantu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1 (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satu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/Hakim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Yustisial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Badan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sekretaris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pelanggaran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hukum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acara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Etik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Pedoman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Perilaku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Hakim, yang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terlapor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Tingkat Banding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Ad Hoc, Hakim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Yustisial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Pengadilan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Tingkat Banding,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Pimpinan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/Hakim Tingkat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Pertama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Hakim Ad Hoc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Pengadilan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Tingkat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Pertama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Kepala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Badan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Mahkamah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Agung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membentuk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Tim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Pemeriksa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susunan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3 (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tiga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 Badan Pengawasan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yang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salah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satunya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bertindak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ketua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dibantu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1 (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satu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Yustisial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Badan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sekretaris</a:t>
                      </a:r>
                      <a:endParaRPr lang="en-US" sz="14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0"/>
          <a:ext cx="8839200" cy="679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782712"/>
                <a:gridCol w="3110088"/>
              </a:tblGrid>
              <a:tr h="66589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SK KMA No.076/KMA/SK/VI/2009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SK KMA No.216/KMA/SK/XII/2011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PERMA NO.09 TAHUN 2016</a:t>
                      </a:r>
                      <a:endParaRPr lang="en-US" sz="1200" dirty="0"/>
                    </a:p>
                  </a:txBody>
                  <a:tcPr/>
                </a:tc>
              </a:tr>
              <a:tr h="52319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hal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terlapor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terperiksa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adalah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Pejabat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Eselon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I,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Mahkamah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Agung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membentuk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Tim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Pemeriksa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diketuai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oleh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Muda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Pengawasan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dengan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2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Hakim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Agung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Anggota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Tim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dengan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1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dari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Sekretaris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hal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terlapor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terperiksa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adalah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Pejabat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Eselon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II,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Muda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Pengawasan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membentuk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Tim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Pemeriksa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diketuai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oleh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Kepala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2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Hakim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Tinggi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Pengawas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Anggota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1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staf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Sekretaris</a:t>
                      </a:r>
                      <a:endParaRPr lang="en-US" sz="14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hal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terlapor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terperiksa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adalah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Pejabat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Eselon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III,IV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staf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Kepala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membentuk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Tim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Pemeriksa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terdiri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dari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3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Hakim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Tinggi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Pengawas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dengan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salah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satunya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1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staf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Sekretaris</a:t>
                      </a:r>
                      <a:endParaRPr lang="en-US" sz="16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aseline="0" dirty="0" err="1" smtClean="0"/>
                        <a:t>Tidak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mengatur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penanganan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pelaporan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terhadap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Pejabat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Eselon</a:t>
                      </a:r>
                      <a:r>
                        <a:rPr lang="en-US" sz="1600" baseline="0" dirty="0" smtClean="0"/>
                        <a:t> I, II, III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IV </a:t>
                      </a:r>
                      <a:r>
                        <a:rPr lang="en-US" sz="1600" baseline="0" dirty="0" err="1" smtClean="0"/>
                        <a:t>serta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staf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Mahkamah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Agung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secara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spesifik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hanya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mengatur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secara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umum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Dalam hal pelanggaran disiplin ASN dan Kode Etik dan Kode Perilaku ASN, yang terlapornya adalah pejabat eselon 1 pada Mahkamah Agung, Ketua Mahkamah Agung menetapkan 3 (tiga) orang tim pemeriksa yang diketuai oleh Ketua Muda/Kamar Pengawasan dan beranggotakan 2 (dua) orang Hakim Agung, dengan dibantu oleh Kepala Badan Pengawasan/Inspektur Wilayah Badan Pengawasan sebagai sekretaris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pelanggaran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ASN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Etik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Perilaku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ASN, yang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terlapornya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Pejabat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Eselon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II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Mahkamah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Agung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Ketua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Kamar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membentuk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Tim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Pemeriksa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terdiri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Kepala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Badan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Ketua</a:t>
                      </a:r>
                      <a:r>
                        <a:rPr lang="id-ID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Atasan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langsung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terlapor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id-ID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satu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Inspektur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Wilayah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dibantu 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 (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satu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Auditor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Kepegawaian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Pejabat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Kesekretariatan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Badan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Mahkamah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Agung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sekretaris</a:t>
                      </a:r>
                      <a:endParaRPr lang="en-US" sz="12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pelanggaran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ASN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Etik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Perilaku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ASN, yang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terlapornya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Pejabat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Eselon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III, IV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staf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Mahkamah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Agung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Kepala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membentuk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Tim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Pemeriksa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terdiri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Sekretaris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Badan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Pengawasan Mahkamah Agung sebagai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Ketua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Atasan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langsung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terlapor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 (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satu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dan dibantu 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 (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satu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Auditor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Kepegawaian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Pejabat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Kesekretariatan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Mahkamah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Agung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sekretaris</a:t>
                      </a:r>
                      <a:endParaRPr lang="en-US" sz="11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0"/>
          <a:ext cx="86868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734734"/>
                <a:gridCol w="3056466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SK KMA No.076/KMA/SK/VI/2009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SK KMA No.216/KMA/SK/XII/2011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PERMA NO.09 TAHUN 2016</a:t>
                      </a:r>
                      <a:endParaRPr lang="en-US" sz="1200" dirty="0"/>
                    </a:p>
                  </a:txBody>
                  <a:tcPr/>
                </a:tc>
              </a:tr>
              <a:tr h="52319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hal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terlapor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terperiksa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adalah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Pejabat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Eselon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II, III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IV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staf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Tingkat Banding,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Tingkat Banding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membentuk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Tim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Pemeriksa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terdiri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dari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3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Hakim Tingkat Banding yang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salah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satunya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1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staf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Panitera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Muda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Hukum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Sekretaris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hal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terlapor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terperiksa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adalah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Pejabat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Eselon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III,IV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staf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Tingkat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Pertama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Tingkat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Pertama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membentuk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Tim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Pemeriksa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terdiri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dari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3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Hakim Tingkat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Pertama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salah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satunya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1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orang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staf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Panitera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Muda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Hukum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sebagai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Sekretaris</a:t>
                      </a:r>
                      <a:endParaRPr lang="en-US" sz="16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aseline="0" dirty="0" err="1" smtClean="0"/>
                        <a:t>Tidak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mengatur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penanganan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pelaporan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terhadap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Pejabat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Eselon</a:t>
                      </a:r>
                      <a:r>
                        <a:rPr lang="en-US" sz="1600" baseline="0" dirty="0" smtClean="0"/>
                        <a:t> I, II, III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IV </a:t>
                      </a:r>
                      <a:r>
                        <a:rPr lang="en-US" sz="1600" baseline="0" dirty="0" err="1" smtClean="0"/>
                        <a:t>serta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staf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Peradilan</a:t>
                      </a:r>
                      <a:r>
                        <a:rPr lang="en-US" sz="1600" baseline="0" dirty="0" smtClean="0"/>
                        <a:t> Tingkat Banding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Pertama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secara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spesifik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hanya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mengatur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secara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umum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pelanggaran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Etik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Pedoman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Perilaku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Panitera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Jurusita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terlapornya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Panitera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Panitera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Muda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Panitera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Pengganti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pada Pengadilan Tingkat Banding dan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Jurusita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Pengadilan Tinggi Tata Usaha Negara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Kepala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membentuk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Tim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Pemeriksa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terdiri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Wakil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Ketua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Pengadilan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Tingkat Banding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Ketua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 (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dua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 Badan Pengawasan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dibantu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1 (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satu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Yustisial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sekretaris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pelanggaran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Etik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Pedoman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Perilaku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Panitera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Jurusita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terlapornya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Panitera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Panitera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Muda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Panitera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Pengganti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Jurusita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Pengadilan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Tingkat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Pertama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Kepala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membentuk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Tim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Pemeriksa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terdiri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Tinggi Pengawas pada Badan Pengawasan sebagai ketua, Ketua/Kepala/Wakil Ketua/Wakil Kepala dan 1 (satu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pengadilan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pertama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selaku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dibantu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1 (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satu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Yustisial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sekretaris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pelanggaran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ASN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Etik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Perilaku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ASN, yang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terlapornya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Pejabat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Eselon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II, III, IV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staf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Pengadilan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Tingkat Banding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Tingkat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Pertama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Kepala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membentuk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Tim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Pemeriksa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terdiri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Wakil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Ketua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Pengadilan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Tingkat Banding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Ketua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Atasan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langsung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terlapor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 (satu)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Hakim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pada Badan Pengawasan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id-ID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dan dibantu 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 (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satu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orang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Auditor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Kepegawaian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Pejabat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Kesekretariatan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Badan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Mahkamah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Agung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sekretaris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0"/>
          <a:ext cx="8686800" cy="589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734734"/>
                <a:gridCol w="3056466"/>
              </a:tblGrid>
              <a:tr h="6658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No.076/KMA/SK/VI/2009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No.216/KMA/SK/XII/2011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PERMA NO.09 TAHUN 2016</a:t>
                      </a:r>
                      <a:endParaRPr lang="en-US" sz="1600" dirty="0"/>
                    </a:p>
                  </a:txBody>
                  <a:tcPr/>
                </a:tc>
              </a:tr>
              <a:tr h="52319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Hasil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Pemeriksaan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terhadap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terlapor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pelapor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saksi-saksi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dituangkan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ke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Berita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Acara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Pemeriksaan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ditandatangani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oleh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pihak-pihak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diminta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keterangannya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tersebut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rangka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menjaga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kerahasiaan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identitas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pelapor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maka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pemeriksaan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klarifikasi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terhadap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pelapor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dituangkan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Berita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Acara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Pemeriksaan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pemeriksaan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pemeriksaan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lapangan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dituangkan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Berita</a:t>
                      </a: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Acara</a:t>
                      </a: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Pemeriksaan</a:t>
                      </a: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ditandatangani</a:t>
                      </a: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Tim </a:t>
                      </a:r>
                      <a:r>
                        <a:rPr lang="en-US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Pemeriksa</a:t>
                      </a: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id-ID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terlapor, pelapor, saksi, ahli atau pihak terkait</a:t>
                      </a:r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4671"/>
          <a:ext cx="8229600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190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No.076/KMA/SK/VI/2009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No.216/KMA/SK/XII/2011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PERMA NO.09 TAHUN 2016</a:t>
                      </a:r>
                      <a:endParaRPr lang="en-US" dirty="0"/>
                    </a:p>
                  </a:txBody>
                  <a:tcPr/>
                </a:tc>
              </a:tr>
              <a:tr h="598450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Pelapor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adalah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individu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kelompok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instansi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yang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menyampaikan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/>
                        <a:t>kepada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lembaga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peradilan</a:t>
                      </a:r>
                      <a:r>
                        <a:rPr lang="en-US" baseline="0" dirty="0" smtClean="0"/>
                        <a:t>.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Pelapor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adalah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Aparatur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di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lingkungan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Mahkamah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Agung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R.I.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badan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peradilan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berada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di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bawahnya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yang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menyampaikan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informasi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/>
                        <a:t>tentang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penyalahgunaan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wewenang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pelanggaran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peraturan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perundang-undangan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pelanggaran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kode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etik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pedoman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perilaku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Aparatur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lingkungan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Mahkamah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Agung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R.I.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peradilan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berada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bawahnya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maksud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ditindaklanjuti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Pelapor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atau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i="1" dirty="0" smtClean="0">
                          <a:solidFill>
                            <a:srgbClr val="FF0000"/>
                          </a:solidFill>
                        </a:rPr>
                        <a:t>Whistle  Blower  </a:t>
                      </a:r>
                      <a:r>
                        <a:rPr lang="en-US" sz="1600" i="0" dirty="0" err="1" smtClean="0"/>
                        <a:t>adalah</a:t>
                      </a:r>
                      <a:r>
                        <a:rPr lang="en-US" sz="1600" i="0" dirty="0" smtClean="0"/>
                        <a:t> </a:t>
                      </a:r>
                      <a:r>
                        <a:rPr lang="en-US" sz="1600" b="1" i="0" dirty="0" err="1" smtClean="0">
                          <a:solidFill>
                            <a:srgbClr val="FF0000"/>
                          </a:solidFill>
                        </a:rPr>
                        <a:t>pegawai</a:t>
                      </a:r>
                      <a:r>
                        <a:rPr lang="en-US" sz="1600" b="1" i="0" dirty="0" smtClean="0">
                          <a:solidFill>
                            <a:srgbClr val="FF0000"/>
                          </a:solidFill>
                        </a:rPr>
                        <a:t> , </a:t>
                      </a:r>
                      <a:r>
                        <a:rPr lang="en-US" sz="1600" b="1" i="0" dirty="0" err="1" smtClean="0">
                          <a:solidFill>
                            <a:srgbClr val="FF0000"/>
                          </a:solidFill>
                        </a:rPr>
                        <a:t>pejabat</a:t>
                      </a:r>
                      <a:r>
                        <a:rPr lang="en-US" sz="1600" b="1" i="0" dirty="0" smtClean="0">
                          <a:solidFill>
                            <a:srgbClr val="FF0000"/>
                          </a:solidFill>
                        </a:rPr>
                        <a:t>, hakim, </a:t>
                      </a:r>
                      <a:r>
                        <a:rPr lang="en-US" sz="1600" b="1" i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i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1600" b="1" i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600" b="1" i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i="0" dirty="0" err="1" smtClean="0">
                          <a:solidFill>
                            <a:srgbClr val="FF0000"/>
                          </a:solidFill>
                        </a:rPr>
                        <a:t>masyarakat</a:t>
                      </a:r>
                      <a:r>
                        <a:rPr lang="en-US" sz="16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i="0" baseline="0" dirty="0" err="1" smtClean="0">
                          <a:solidFill>
                            <a:srgbClr val="FF0000"/>
                          </a:solidFill>
                        </a:rPr>
                        <a:t>lainnya</a:t>
                      </a:r>
                      <a:r>
                        <a:rPr lang="en-US" sz="16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i="0" baseline="0" dirty="0" smtClean="0"/>
                        <a:t>yang </a:t>
                      </a:r>
                      <a:r>
                        <a:rPr lang="en-US" sz="1600" b="1" i="0" baseline="0" dirty="0" err="1" smtClean="0">
                          <a:solidFill>
                            <a:srgbClr val="FF0000"/>
                          </a:solidFill>
                        </a:rPr>
                        <a:t>mengungkapkan</a:t>
                      </a:r>
                      <a:r>
                        <a:rPr lang="en-US" sz="16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i="0" baseline="0" dirty="0" err="1" smtClean="0">
                          <a:solidFill>
                            <a:srgbClr val="FF0000"/>
                          </a:solidFill>
                        </a:rPr>
                        <a:t>dugaan</a:t>
                      </a:r>
                      <a:r>
                        <a:rPr lang="en-US" sz="16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i="0" baseline="0" dirty="0" err="1" smtClean="0">
                          <a:solidFill>
                            <a:srgbClr val="FF0000"/>
                          </a:solidFill>
                        </a:rPr>
                        <a:t>pelanggaran</a:t>
                      </a:r>
                      <a:r>
                        <a:rPr lang="en-US" sz="1600" b="1" i="0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1600" b="1" i="0" baseline="0" dirty="0" err="1" smtClean="0">
                          <a:solidFill>
                            <a:srgbClr val="FF0000"/>
                          </a:solidFill>
                        </a:rPr>
                        <a:t>ketidakjujuran</a:t>
                      </a:r>
                      <a:r>
                        <a:rPr lang="en-US" sz="1600" b="1" i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i="0" baseline="0" dirty="0" err="1" smtClean="0"/>
                        <a:t>atau</a:t>
                      </a:r>
                      <a:r>
                        <a:rPr lang="en-US" sz="1600" i="0" baseline="0" dirty="0" smtClean="0"/>
                        <a:t> </a:t>
                      </a:r>
                      <a:r>
                        <a:rPr lang="en-US" sz="1600" i="0" baseline="0" dirty="0" err="1" smtClean="0"/>
                        <a:t>pelanggaran</a:t>
                      </a:r>
                      <a:r>
                        <a:rPr lang="en-US" sz="1600" i="0" baseline="0" dirty="0" smtClean="0"/>
                        <a:t> </a:t>
                      </a:r>
                      <a:r>
                        <a:rPr lang="en-US" sz="1600" i="0" baseline="0" dirty="0" err="1" smtClean="0"/>
                        <a:t>terhadap</a:t>
                      </a:r>
                      <a:r>
                        <a:rPr lang="en-US" sz="1600" i="0" baseline="0" dirty="0" smtClean="0"/>
                        <a:t> </a:t>
                      </a:r>
                      <a:r>
                        <a:rPr lang="en-US" sz="1600" i="0" baseline="0" dirty="0" err="1" smtClean="0"/>
                        <a:t>kode</a:t>
                      </a:r>
                      <a:r>
                        <a:rPr lang="en-US" sz="1600" i="0" baseline="0" dirty="0" smtClean="0"/>
                        <a:t> </a:t>
                      </a:r>
                      <a:r>
                        <a:rPr lang="en-US" sz="1600" i="0" baseline="0" dirty="0" err="1" smtClean="0"/>
                        <a:t>etik</a:t>
                      </a:r>
                      <a:r>
                        <a:rPr lang="en-US" sz="1600" i="0" baseline="0" dirty="0" smtClean="0"/>
                        <a:t> </a:t>
                      </a:r>
                      <a:r>
                        <a:rPr lang="en-US" sz="1600" i="0" baseline="0" dirty="0" err="1" smtClean="0"/>
                        <a:t>dan</a:t>
                      </a:r>
                      <a:r>
                        <a:rPr lang="en-US" sz="1600" i="0" baseline="0" dirty="0" smtClean="0"/>
                        <a:t> </a:t>
                      </a:r>
                      <a:r>
                        <a:rPr lang="en-US" sz="1600" i="0" baseline="0" dirty="0" err="1" smtClean="0"/>
                        <a:t>pedoman</a:t>
                      </a:r>
                      <a:r>
                        <a:rPr lang="en-US" sz="1600" i="0" baseline="0" dirty="0" smtClean="0"/>
                        <a:t>  </a:t>
                      </a:r>
                      <a:r>
                        <a:rPr lang="en-US" sz="1600" i="0" baseline="0" dirty="0" err="1" smtClean="0"/>
                        <a:t>perilaku</a:t>
                      </a:r>
                      <a:r>
                        <a:rPr lang="en-US" sz="1600" i="0" baseline="0" dirty="0" smtClean="0"/>
                        <a:t> hakim,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Pelanggaran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terhadap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Kode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etik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Pedoman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Perilaku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Panitera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Jurusita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Pelanggaran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terhadap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Kode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etik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Pedoman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Perilaku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pegawai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Aparatur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Sipil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Negara,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Pelanggaran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Hukum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Acara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Pelanggaran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terhadap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Disiplin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PNS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peraturan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disiplin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militer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maladministrasi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pelayanan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publik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pelanggaran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pengelolaan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Keuangan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Barang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Milik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Negara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Mahkamah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Agung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R.I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badan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peradilan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bawhnya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0"/>
          <a:ext cx="8686800" cy="615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734734"/>
                <a:gridCol w="3056466"/>
              </a:tblGrid>
              <a:tr h="6658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No.076/KMA/SK/VI/2009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No.216/KMA/SK/XII/2011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PERMA NO.09 TAHUN 2016</a:t>
                      </a:r>
                      <a:endParaRPr lang="en-US" dirty="0"/>
                    </a:p>
                  </a:txBody>
                  <a:tcPr/>
                </a:tc>
              </a:tr>
              <a:tr h="523199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Pengaduan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diterima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ditangani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Mahkamah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Agung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Pengadilan</a:t>
                      </a:r>
                      <a:r>
                        <a:rPr lang="en-US" dirty="0" smtClean="0"/>
                        <a:t> Tingkat Banding,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Pengadilan</a:t>
                      </a:r>
                      <a:r>
                        <a:rPr lang="en-US" dirty="0" smtClean="0"/>
                        <a:t> Tingkat </a:t>
                      </a:r>
                      <a:r>
                        <a:rPr lang="en-US" dirty="0" err="1" smtClean="0"/>
                        <a:t>Pertama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apabila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disampaikan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secara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tertulis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/>
                        <a:t>oleh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pelapor</a:t>
                      </a:r>
                      <a:r>
                        <a:rPr lang="en-US" baseline="0" dirty="0" smtClean="0"/>
                        <a:t>.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Aparatur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lingkungan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Mahkamah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Agung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R.I.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badan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peradilan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berada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bawahnya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mengetahui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/>
                        <a:t>adanya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penyalahgunaan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wewenang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pelanggaran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peraturan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perundang-undangan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pelanggaran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kode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etik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pedoman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perilaku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Aparatur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lingkungan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Mahkamah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Agung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R.I.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peradilan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berada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bawahnya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menyampaikan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pengaduan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kepada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pimpinan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Mahkamah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Agung</a:t>
                      </a:r>
                      <a:r>
                        <a:rPr lang="en-US" sz="1600" baseline="0" dirty="0" smtClean="0"/>
                        <a:t> R.I. </a:t>
                      </a:r>
                      <a:r>
                        <a:rPr lang="en-US" sz="1600" baseline="0" dirty="0" err="1" smtClean="0"/>
                        <a:t>melalui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Pengawasan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Mahkamah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Agung</a:t>
                      </a:r>
                      <a:r>
                        <a:rPr lang="en-US" sz="1600" baseline="0" dirty="0" smtClean="0"/>
                        <a:t> R.I. 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menggunakan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fasilitas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layanan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pesan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singkat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sms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Pengaduan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disampaikan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Mahkamah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Agung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Pengadilan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tingkat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banding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Pengadilan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Tingkat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Pertama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secara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lisan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tertulis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melaui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meja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Mahkamah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Agung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Pengadilan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tingkat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banding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Pengadilan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Tingkat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Pertama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secara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elektornik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melalui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aplikasi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Sistem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Informasi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Pengawasan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Mahkamah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Agung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Republik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Indonesia (SIWAS MA RI)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0"/>
          <a:ext cx="8686800" cy="589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734734"/>
                <a:gridCol w="3056466"/>
              </a:tblGrid>
              <a:tr h="6658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No.076/KMA/SK/VI/2009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No.216/KMA/SK/XII/2011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PERMA NO.09 TAHUN 2016</a:t>
                      </a:r>
                      <a:endParaRPr lang="en-US" dirty="0"/>
                    </a:p>
                  </a:txBody>
                  <a:tcPr/>
                </a:tc>
              </a:tr>
              <a:tr h="523199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Penerimaan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pengaduan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dilaksanakan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Meja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baseline="0" dirty="0" smtClean="0"/>
                        <a:t>.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Penerimaan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dilaksanakan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</a:rPr>
                        <a:t>anggota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</a:rPr>
                        <a:t>Satuan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</a:rPr>
                        <a:t>Tugas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</a:rPr>
                        <a:t>Satgas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yang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dibentuk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Kepala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Badan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Pengawasan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Mahkamah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Agung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R.I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secara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lisan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dilakukan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melalui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meja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petugas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meja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memasukkan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laporan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ke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aplikasi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SIWAS MA RI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memberikan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nomor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register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kepada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pengadu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secara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tertulis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melalui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meja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petugas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meja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memasukkan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laporan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tertulis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ke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aplikasi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SIWAS MA RI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dilampiri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pegaduan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secara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elektronik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dilakukan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melalui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aplikasi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SIWAS MA RI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yaitu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aplikasi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pengelolaan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disediakan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Badan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Pengawasan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Mahkamah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Agung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R.I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0"/>
          <a:ext cx="8686800" cy="7066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734734"/>
                <a:gridCol w="3056466"/>
              </a:tblGrid>
              <a:tr h="6658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No.076/KMA/SK/VI/2009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No.216/KMA/SK/XII/2011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PERMA NO.09 TAHUN 2016</a:t>
                      </a:r>
                      <a:endParaRPr lang="en-US" dirty="0"/>
                    </a:p>
                  </a:txBody>
                  <a:tcPr/>
                </a:tc>
              </a:tr>
              <a:tr h="523199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dikenal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istilah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saksi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ahli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pendamping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namun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dipergunakan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istilah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pihak-pihak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lain yang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diajukan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oleh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Pelapor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pihak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lain (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saki-saksi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) yang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diajukan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oleh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pihak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</a:rPr>
                        <a:t>Terlapor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Tidak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dikenal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istilah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saksi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ahli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pendamping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</a:rPr>
                        <a:t>Saksi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adalah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pihak</a:t>
                      </a:r>
                      <a:r>
                        <a:rPr lang="en-US" sz="1800" baseline="0" dirty="0" smtClean="0"/>
                        <a:t> yang </a:t>
                      </a:r>
                      <a:r>
                        <a:rPr lang="en-US" sz="1800" baseline="0" dirty="0" err="1" smtClean="0"/>
                        <a:t>diajukan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oleh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pelapor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atau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terlapor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atau</a:t>
                      </a:r>
                      <a:r>
                        <a:rPr lang="en-US" sz="1800" baseline="0" dirty="0" smtClean="0"/>
                        <a:t> yang </a:t>
                      </a:r>
                      <a:r>
                        <a:rPr lang="en-US" sz="1800" baseline="0" dirty="0" err="1" smtClean="0"/>
                        <a:t>menurut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pemeriksa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dianggap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perlu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untuk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didengar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keterangannya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karena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dipandang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mengetahui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atau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memiliki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informasi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tentang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terjadinya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suatu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pelanggaran</a:t>
                      </a:r>
                      <a:r>
                        <a:rPr lang="en-US" sz="1800" baseline="0" dirty="0" smtClean="0"/>
                        <a:t>.</a:t>
                      </a:r>
                    </a:p>
                    <a:p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Ahli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800" dirty="0" err="1" smtClean="0"/>
                        <a:t>adalah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pihak</a:t>
                      </a:r>
                      <a:r>
                        <a:rPr lang="en-US" sz="1800" baseline="0" dirty="0" smtClean="0"/>
                        <a:t> yang </a:t>
                      </a:r>
                      <a:r>
                        <a:rPr lang="en-US" sz="1800" baseline="0" dirty="0" err="1" smtClean="0"/>
                        <a:t>diajukan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oleh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pelapor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atau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terlapor</a:t>
                      </a:r>
                      <a:r>
                        <a:rPr lang="en-US" sz="1800" baseline="0" dirty="0" smtClean="0"/>
                        <a:t> yang </a:t>
                      </a:r>
                      <a:r>
                        <a:rPr lang="en-US" sz="1800" baseline="0" dirty="0" err="1" smtClean="0"/>
                        <a:t>diminta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oleh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pemeriksa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untuk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memberikan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pendapat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sesuai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dengan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keahliannya</a:t>
                      </a:r>
                      <a:r>
                        <a:rPr lang="en-US" sz="1800" baseline="0" dirty="0" smtClean="0"/>
                        <a:t>.</a:t>
                      </a:r>
                    </a:p>
                    <a:p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</a:rPr>
                        <a:t>Pendamping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adalah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orang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ditunjuk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pelapor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terlapor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dikarenakan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keterbatasan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fisik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bahasa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atas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persetujuan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tim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pemeriksa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mendampingi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selama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pemeriksaan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0"/>
          <a:ext cx="8686800" cy="589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734734"/>
                <a:gridCol w="3056466"/>
              </a:tblGrid>
              <a:tr h="6658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No.076/KMA/SK/VI/2009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No.216/KMA/SK/XII/2011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PERMA NO.09 TAHUN 2016</a:t>
                      </a:r>
                      <a:endParaRPr lang="en-US" dirty="0"/>
                    </a:p>
                  </a:txBody>
                  <a:tcPr/>
                </a:tc>
              </a:tr>
              <a:tr h="52319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Badan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/>
                        <a:t>Pengawasan</a:t>
                      </a:r>
                      <a:r>
                        <a:rPr lang="en-US" sz="1800" baseline="0" dirty="0" smtClean="0"/>
                        <a:t>  </a:t>
                      </a:r>
                      <a:r>
                        <a:rPr lang="en-US" sz="1800" baseline="0" dirty="0" err="1" smtClean="0"/>
                        <a:t>Mahkamah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Agung</a:t>
                      </a:r>
                      <a:r>
                        <a:rPr lang="en-US" sz="1800" baseline="0" dirty="0" smtClean="0"/>
                        <a:t> R.I.  </a:t>
                      </a:r>
                      <a:r>
                        <a:rPr lang="en-US" sz="1800" baseline="0" dirty="0" err="1" smtClean="0"/>
                        <a:t>dapat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mendelegasikan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pelaksanaan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penanganan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kepada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Pengadilan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Tingkat Banding 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setempat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Pengadilan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Tingkat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Pertama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b="0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 Tingkat Banding </a:t>
                      </a:r>
                      <a:r>
                        <a:rPr lang="en-US" sz="1800" b="0" baseline="0" dirty="0" err="1" smtClean="0">
                          <a:solidFill>
                            <a:srgbClr val="FF0000"/>
                          </a:solidFill>
                        </a:rPr>
                        <a:t>dapat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FF0000"/>
                          </a:solidFill>
                        </a:rPr>
                        <a:t>mendelegasikan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FF0000"/>
                          </a:solidFill>
                        </a:rPr>
                        <a:t>penanganan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800" b="0" baseline="0" dirty="0" err="1" smtClean="0">
                          <a:solidFill>
                            <a:srgbClr val="FF0000"/>
                          </a:solidFill>
                        </a:rPr>
                        <a:t>berkaitan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FF0000"/>
                          </a:solidFill>
                        </a:rPr>
                        <a:t>dengan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FF0000"/>
                          </a:solidFill>
                        </a:rPr>
                        <a:t>aparat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 Tingkat </a:t>
                      </a:r>
                      <a:r>
                        <a:rPr lang="en-US" sz="1800" b="0" baseline="0" dirty="0" err="1" smtClean="0">
                          <a:solidFill>
                            <a:srgbClr val="FF0000"/>
                          </a:solidFill>
                        </a:rPr>
                        <a:t>Pertama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FF0000"/>
                          </a:solidFill>
                        </a:rPr>
                        <a:t>kepada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 Tingkat </a:t>
                      </a:r>
                      <a:r>
                        <a:rPr lang="en-US" sz="1800" b="0" baseline="0" dirty="0" err="1" smtClean="0">
                          <a:solidFill>
                            <a:srgbClr val="FF0000"/>
                          </a:solidFill>
                        </a:rPr>
                        <a:t>Pertama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FF0000"/>
                          </a:solidFill>
                        </a:rPr>
                        <a:t>setempat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Anggota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Satgas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aseline="0" dirty="0" smtClean="0"/>
                        <a:t>yang </a:t>
                      </a:r>
                      <a:r>
                        <a:rPr lang="en-US" sz="1600" baseline="0" dirty="0" err="1" smtClean="0"/>
                        <a:t>menerima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pengaduan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melalui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sms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melakukan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pengecekan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pada</a:t>
                      </a:r>
                      <a:r>
                        <a:rPr lang="en-US" sz="1600" baseline="0" dirty="0" smtClean="0"/>
                        <a:t> data </a:t>
                      </a:r>
                      <a:r>
                        <a:rPr lang="en-US" sz="1600" baseline="0" dirty="0" err="1" smtClean="0"/>
                        <a:t>kepegawaian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tempat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pelapor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bertugas</a:t>
                      </a:r>
                      <a:r>
                        <a:rPr lang="en-US" sz="1600" baseline="0" dirty="0" smtClean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hal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telah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diperoleh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informasi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kepastian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bahwa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pelapor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adalah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benar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salah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seorang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Aparatur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lingkungan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/>
                        <a:t>Mahkamah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Agung</a:t>
                      </a:r>
                      <a:r>
                        <a:rPr lang="en-US" sz="1600" baseline="0" dirty="0" smtClean="0"/>
                        <a:t> R.I. 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Peradilan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bawahnya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maka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anggita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Satgas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memnerima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pengaduan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melalui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sms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tersebut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wajib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segera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melaporkan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kepada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Kepala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Badan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Pengawasan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Mahkamah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Agung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R.I. 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Pada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prinsipnya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semua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penanganan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merupakan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FF0000"/>
                          </a:solidFill>
                        </a:rPr>
                        <a:t>kewenangan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Badan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Pengawasan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Mahkamah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Agung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R.I.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Badan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/>
                        <a:t>Pengawasan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Mahkamah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Agung</a:t>
                      </a:r>
                      <a:r>
                        <a:rPr lang="en-US" sz="1600" baseline="0" dirty="0" smtClean="0"/>
                        <a:t> R.I.  </a:t>
                      </a:r>
                      <a:r>
                        <a:rPr lang="en-US" sz="1600" baseline="0" dirty="0" err="1" smtClean="0"/>
                        <a:t>dapat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mendelegasikan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pelaksanaan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penanganan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kepada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Pengadilan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Tingkat Banding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Pengadilan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Tingkat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Pertama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Tingkat Banding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menangani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baik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atas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inisiatif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sendiri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atas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perintah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Mahkamah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Agung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terhadap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terkait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dengan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hakim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pegawai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aparatur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sipil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negara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di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Tingkat Banding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Tingkat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Pertama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di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FF0000"/>
                          </a:solidFill>
                        </a:rPr>
                        <a:t>bawahnya</a:t>
                      </a:r>
                      <a:r>
                        <a:rPr lang="en-US" sz="1600" b="0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0"/>
          <a:ext cx="8686800" cy="7059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734734"/>
                <a:gridCol w="3056466"/>
              </a:tblGrid>
              <a:tr h="59123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SK KMA No.076/KMA/SK/VI/2009 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No.216/KMA/SK/XII/2011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PERMA NO.09 TAHUN 2016</a:t>
                      </a:r>
                      <a:endParaRPr lang="en-US" dirty="0"/>
                    </a:p>
                  </a:txBody>
                  <a:tcPr/>
                </a:tc>
              </a:tr>
              <a:tr h="641916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Tingkat Banding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menyampaikan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laporan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bulanan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penanganan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baik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dilaksanakan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Pengadilan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Tingkat Banding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sendiri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maupun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dilaksanakan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seluruh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Pengadilan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Tingkat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Pertama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wilayah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hukumnya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kepada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Badan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Pengawasan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setiap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3 (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tiga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bulan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sekali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Tingkat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Pertama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menyampaikan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laporan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bulanan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penanganan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baik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diterima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ditanganinya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berdasarkan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delegasi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dari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Pengadilan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Tingkat Banding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Badan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0" baseline="0" dirty="0" err="1" smtClean="0">
                          <a:solidFill>
                            <a:schemeClr val="tx1"/>
                          </a:solidFill>
                        </a:rPr>
                        <a:t>Pengawasan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kepada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Tingkat Banding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setiap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3 (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tiga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bulan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700" b="1" baseline="0" dirty="0" err="1" smtClean="0">
                          <a:solidFill>
                            <a:srgbClr val="FF0000"/>
                          </a:solidFill>
                        </a:rPr>
                        <a:t>sekali</a:t>
                      </a:r>
                      <a:r>
                        <a:rPr lang="en-US" sz="17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mengatur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tentang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Laporan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penanganan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endParaRPr lang="en-US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 Tingkat Banding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tingkat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Pertama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wajib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menyampaikan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setiap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perkembangan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penanganan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kepada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Badan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Pengawasan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melalui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aplikasi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 SIWAS MA RI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0"/>
          <a:ext cx="8686800" cy="6683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734734"/>
                <a:gridCol w="3056466"/>
              </a:tblGrid>
              <a:tr h="7398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No.076/KMA/SK/VI/2009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No.216/KMA/SK/XII/2011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PERMA NO.09 TAHUN 2016</a:t>
                      </a:r>
                      <a:endParaRPr lang="en-US" sz="1600" dirty="0"/>
                    </a:p>
                  </a:txBody>
                  <a:tcPr/>
                </a:tc>
              </a:tr>
              <a:tr h="581332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layak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ditindaklanjuti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identitas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jelas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disertai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data yang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layak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serta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menunjang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informasi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diadukan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identitas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pelapor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jelas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menunjuk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substansi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secara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jelas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dimana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terlapor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sudah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bekerja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lagi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sebagai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aparat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pengadilan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mengandung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unsur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tindak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pidana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mengenai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keberatan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terkait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subtansi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putusan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pengadilan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mengenai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pihak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instansi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lain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luar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yurisdiksi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baseline="0" dirty="0" err="1" smtClean="0">
                          <a:solidFill>
                            <a:schemeClr val="tx1"/>
                          </a:solidFill>
                        </a:rPr>
                        <a:t>pengadilan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mengenai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fakta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perbuatan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terjadi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lebih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dari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2 (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dua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tahun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sebelum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diterima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oleh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Mahkamah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Agung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mengatur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layak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layak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ditindaklanjuti</a:t>
                      </a:r>
                      <a:r>
                        <a:rPr lang="en-US" sz="1600" baseline="0" dirty="0" smtClean="0"/>
                        <a:t>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Pengaduan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layak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ditindaklanjuti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sama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kriteria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SK KMA No.076/KMA/SK/VI/2009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Kecuali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tambahan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perubahan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yaitu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mengenai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fakta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perbuatan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terjadi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lebih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dari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3 (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tiga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tahun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ada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sebelumnya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berkaitan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dengan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pelakanaan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eksekusi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karena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merupakan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kewenangan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Tingkat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Pertama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bawah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pengawasan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Tingkat Banding,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kecuali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terdapat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perilaku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yang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sangat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profesional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Keberatan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atas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penjatuhan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hukuman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rgbClr val="FF0000"/>
                          </a:solidFill>
                        </a:rPr>
                        <a:t>disiplin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6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pengaduan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ditindak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lanjuti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pelapor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diberitahukan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alasannya</a:t>
                      </a:r>
                      <a:endParaRPr lang="en-US" sz="16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0"/>
          <a:ext cx="8686800" cy="6944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734734"/>
                <a:gridCol w="3056466"/>
              </a:tblGrid>
              <a:tr h="66589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No.076/KMA/SK/VI/2009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 KMA No.216/KMA/SK/XII/2011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PERMA NO.09 TAHUN 2016</a:t>
                      </a:r>
                      <a:endParaRPr lang="en-US" dirty="0"/>
                    </a:p>
                  </a:txBody>
                  <a:tcPr/>
                </a:tc>
              </a:tr>
              <a:tr h="52319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Hakim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Tinggi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Pengawas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Hatiwasda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melakukan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penelahaan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terhadap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untuk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memeriksa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apakah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suatu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layak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ditangani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Selambat-lambatnya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30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hari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kalender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, Hakim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Tinggi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Pengawas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Hatiwasda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menyampaikan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hasil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penelahaan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kepada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Kepala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atau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Wakil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Tingkat Banding.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Selambat-lambatnya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jangka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waktu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7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hari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kerja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sejak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menerima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Kepala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Bawas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meneruskan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hasil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penelahaan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rekomendasi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hasil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tindak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lanjut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terhadap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kepada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Muda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Pengawasan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MARI.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Selambat-lambatnya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dalam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jangka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waktu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7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hari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kerja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sejak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menerima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Wakil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Tingkat Banding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meneruskan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hasil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penelaahan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dan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rekomendasi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hasil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tindak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lanjut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terhadap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pengaduan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kepada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Wakil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Ketua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0000"/>
                          </a:solidFill>
                        </a:rPr>
                        <a:t>Pengadilan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Tingkat Banding.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mengatur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hal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mengenai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</a:rPr>
                        <a:t>penelaahan</a:t>
                      </a:r>
                      <a:endParaRPr lang="en-US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Selambat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id-ID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ambatnya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3 (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tiga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hari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setelah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menerima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pengaduan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Kepala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Badan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Pengawasan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meneruskan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pengaduan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tersebut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id-ID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pada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Inspektur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Wilaya</a:t>
                      </a:r>
                      <a:r>
                        <a:rPr lang="id-ID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/ Hakim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Pengawas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/ Auditor </a:t>
                      </a:r>
                      <a:r>
                        <a:rPr lang="id-ID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yang berwenang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dilakukan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penelaahan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Penelaah memasukkan hasil telaahannya ke SIWAS MA RI paling lambat dalam jangka waktu  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 (lima) </a:t>
                      </a:r>
                      <a:r>
                        <a:rPr lang="id-ID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hari sejak menerima berkas pengaduan untuk ditelaah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Inspektur Wilayah berkewajiban mengoreksi hasil telaah dalam jangka waktu 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 (lima) </a:t>
                      </a:r>
                      <a:r>
                        <a:rPr lang="id-ID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hari</a:t>
                      </a:r>
                      <a:endParaRPr lang="en-US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Kasubag Tata Usaha Inspektur Wilayah yang bersangkutan mempersiapkan tindaklanjut atas hasil telaahan tersebut</a:t>
                      </a:r>
                      <a:endParaRPr lang="en-US" sz="16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6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3106</Words>
  <Application>Microsoft Office PowerPoint</Application>
  <PresentationFormat>On-screen Show (4:3)</PresentationFormat>
  <Paragraphs>133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Perbedaan SK KMA No.076/KMA/SK/VI/2009 jo. SK KMA No.216/KMA/SK/XII/2011 dengan PERMA NO.09 TAHUN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Perbedaan SK KMA No.076/KMA/SK/VI/2009 jo. SK KMA No.216/KMA/SK/XII/2011 dengan PERMA NO.09 TAHUN 2016</dc:title>
  <dc:creator>hp</dc:creator>
  <cp:lastModifiedBy>User</cp:lastModifiedBy>
  <cp:revision>50</cp:revision>
  <dcterms:created xsi:type="dcterms:W3CDTF">2016-07-26T06:26:39Z</dcterms:created>
  <dcterms:modified xsi:type="dcterms:W3CDTF">2016-07-27T03:51:05Z</dcterms:modified>
</cp:coreProperties>
</file>